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7"/>
  </p:notesMasterIdLst>
  <p:sldIdLst>
    <p:sldId id="256" r:id="rId2"/>
    <p:sldId id="260" r:id="rId3"/>
    <p:sldId id="257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19FF71-A0A1-48F4-B35C-20E8C0B48BDB}" type="doc">
      <dgm:prSet loTypeId="urn:microsoft.com/office/officeart/2005/8/layout/list1" loCatId="list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639B63E9-2289-4F39-8BDB-10E455320F3D}">
      <dgm:prSet custT="1"/>
      <dgm:spPr/>
      <dgm:t>
        <a:bodyPr/>
        <a:lstStyle/>
        <a:p>
          <a:pPr rtl="0"/>
          <a:r>
            <a:rPr lang="fr-CA" sz="1600" noProof="0" dirty="0" smtClean="0"/>
            <a:t>Baisse des profits de Fisher la première année</a:t>
          </a:r>
          <a:endParaRPr lang="fr-CA" sz="1600" noProof="0" dirty="0"/>
        </a:p>
      </dgm:t>
    </dgm:pt>
    <dgm:pt modelId="{F804D29C-E7E8-4ED2-9DEF-ACBD3564EC54}" type="parTrans" cxnId="{8B60AD95-4732-4903-A099-BC4CD5AB583B}">
      <dgm:prSet/>
      <dgm:spPr/>
      <dgm:t>
        <a:bodyPr/>
        <a:lstStyle/>
        <a:p>
          <a:endParaRPr lang="en-US"/>
        </a:p>
      </dgm:t>
    </dgm:pt>
    <dgm:pt modelId="{0FA9C88A-5F6B-4C4D-B3A9-4BF68C7C6D6D}" type="sibTrans" cxnId="{8B60AD95-4732-4903-A099-BC4CD5AB583B}">
      <dgm:prSet/>
      <dgm:spPr/>
      <dgm:t>
        <a:bodyPr/>
        <a:lstStyle/>
        <a:p>
          <a:endParaRPr lang="en-US"/>
        </a:p>
      </dgm:t>
    </dgm:pt>
    <dgm:pt modelId="{CFEBCE6C-0D1E-4E6B-8618-765CFD69ABC5}">
      <dgm:prSet/>
      <dgm:spPr/>
      <dgm:t>
        <a:bodyPr/>
        <a:lstStyle/>
        <a:p>
          <a:pPr rtl="0"/>
          <a:r>
            <a:rPr lang="fr-CA" noProof="0" dirty="0" smtClean="0"/>
            <a:t>Potentiel de revenu total en 5 ans: 100 millions $</a:t>
          </a:r>
          <a:endParaRPr lang="fr-CA" noProof="0" dirty="0"/>
        </a:p>
      </dgm:t>
    </dgm:pt>
    <dgm:pt modelId="{D824E6CA-529D-4110-A67E-2EB47AC2118B}" type="parTrans" cxnId="{3FB34816-4B6B-4103-AAB1-81C32623FEC2}">
      <dgm:prSet/>
      <dgm:spPr/>
      <dgm:t>
        <a:bodyPr/>
        <a:lstStyle/>
        <a:p>
          <a:endParaRPr lang="en-US"/>
        </a:p>
      </dgm:t>
    </dgm:pt>
    <dgm:pt modelId="{69CA171D-15AC-4689-B611-9D30FF9DB7FD}" type="sibTrans" cxnId="{3FB34816-4B6B-4103-AAB1-81C32623FEC2}">
      <dgm:prSet/>
      <dgm:spPr/>
      <dgm:t>
        <a:bodyPr/>
        <a:lstStyle/>
        <a:p>
          <a:endParaRPr lang="en-US"/>
        </a:p>
      </dgm:t>
    </dgm:pt>
    <dgm:pt modelId="{13DBDE1B-5EBF-4D7C-99B0-B1DBB38FB16E}">
      <dgm:prSet/>
      <dgm:spPr/>
      <dgm:t>
        <a:bodyPr/>
        <a:lstStyle/>
        <a:p>
          <a:pPr rtl="0"/>
          <a:r>
            <a:rPr lang="fr-CA" noProof="0" dirty="0" smtClean="0"/>
            <a:t>La rentabilité atteindra 30 % du revenu total en 10 ans</a:t>
          </a:r>
          <a:endParaRPr lang="fr-CA" noProof="0" dirty="0"/>
        </a:p>
      </dgm:t>
    </dgm:pt>
    <dgm:pt modelId="{49C65CD7-7DC6-459F-9A04-39AFB94D47FB}" type="parTrans" cxnId="{417923F8-9187-4155-A0D2-37AF9AA415D6}">
      <dgm:prSet/>
      <dgm:spPr/>
      <dgm:t>
        <a:bodyPr/>
        <a:lstStyle/>
        <a:p>
          <a:endParaRPr lang="en-US"/>
        </a:p>
      </dgm:t>
    </dgm:pt>
    <dgm:pt modelId="{A6E3DF42-6E67-4DCC-86A0-367A94832D54}" type="sibTrans" cxnId="{417923F8-9187-4155-A0D2-37AF9AA415D6}">
      <dgm:prSet/>
      <dgm:spPr/>
      <dgm:t>
        <a:bodyPr/>
        <a:lstStyle/>
        <a:p>
          <a:endParaRPr lang="en-US"/>
        </a:p>
      </dgm:t>
    </dgm:pt>
    <dgm:pt modelId="{120971B8-5204-4EBB-8730-205E705EBB92}" type="pres">
      <dgm:prSet presAssocID="{D219FF71-A0A1-48F4-B35C-20E8C0B48BD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2F6DDC-85E3-4917-B4C2-FDA5E066140A}" type="pres">
      <dgm:prSet presAssocID="{639B63E9-2289-4F39-8BDB-10E455320F3D}" presName="parentLin" presStyleCnt="0"/>
      <dgm:spPr/>
    </dgm:pt>
    <dgm:pt modelId="{95617F1E-8100-45F9-9145-E182E0B4F77F}" type="pres">
      <dgm:prSet presAssocID="{639B63E9-2289-4F39-8BDB-10E455320F3D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F754C77-843B-485C-A706-795B6FD67929}" type="pres">
      <dgm:prSet presAssocID="{639B63E9-2289-4F39-8BDB-10E455320F3D}" presName="parentText" presStyleLbl="node1" presStyleIdx="0" presStyleCnt="3" custScaleX="999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0761BD-909B-4F25-84E6-21A2CAC50FE7}" type="pres">
      <dgm:prSet presAssocID="{639B63E9-2289-4F39-8BDB-10E455320F3D}" presName="negativeSpace" presStyleCnt="0"/>
      <dgm:spPr/>
    </dgm:pt>
    <dgm:pt modelId="{6DB023A4-A123-4D98-AEE9-0F6FC5D682A5}" type="pres">
      <dgm:prSet presAssocID="{639B63E9-2289-4F39-8BDB-10E455320F3D}" presName="childText" presStyleLbl="conFgAcc1" presStyleIdx="0" presStyleCnt="3">
        <dgm:presLayoutVars>
          <dgm:bulletEnabled val="1"/>
        </dgm:presLayoutVars>
      </dgm:prSet>
      <dgm:spPr/>
    </dgm:pt>
    <dgm:pt modelId="{5ACB0887-CBDC-4129-B5EF-98271E89789C}" type="pres">
      <dgm:prSet presAssocID="{0FA9C88A-5F6B-4C4D-B3A9-4BF68C7C6D6D}" presName="spaceBetweenRectangles" presStyleCnt="0"/>
      <dgm:spPr/>
    </dgm:pt>
    <dgm:pt modelId="{74F56393-AA47-4DBC-80EB-F0151A65D2DE}" type="pres">
      <dgm:prSet presAssocID="{CFEBCE6C-0D1E-4E6B-8618-765CFD69ABC5}" presName="parentLin" presStyleCnt="0"/>
      <dgm:spPr/>
    </dgm:pt>
    <dgm:pt modelId="{1603C0F5-4BF3-4CC3-9C19-CFD8A2BE9709}" type="pres">
      <dgm:prSet presAssocID="{CFEBCE6C-0D1E-4E6B-8618-765CFD69ABC5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79A1484-4954-4283-972B-4786CDE7F708}" type="pres">
      <dgm:prSet presAssocID="{CFEBCE6C-0D1E-4E6B-8618-765CFD69ABC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603EB2-1C32-4952-8F34-62E11FA26047}" type="pres">
      <dgm:prSet presAssocID="{CFEBCE6C-0D1E-4E6B-8618-765CFD69ABC5}" presName="negativeSpace" presStyleCnt="0"/>
      <dgm:spPr/>
    </dgm:pt>
    <dgm:pt modelId="{E8E10845-660D-4AE7-AD8C-A9950D185B10}" type="pres">
      <dgm:prSet presAssocID="{CFEBCE6C-0D1E-4E6B-8618-765CFD69ABC5}" presName="childText" presStyleLbl="conFgAcc1" presStyleIdx="1" presStyleCnt="3">
        <dgm:presLayoutVars>
          <dgm:bulletEnabled val="1"/>
        </dgm:presLayoutVars>
      </dgm:prSet>
      <dgm:spPr/>
    </dgm:pt>
    <dgm:pt modelId="{BC40BDC5-2594-497C-AEC0-6F3E44469613}" type="pres">
      <dgm:prSet presAssocID="{69CA171D-15AC-4689-B611-9D30FF9DB7FD}" presName="spaceBetweenRectangles" presStyleCnt="0"/>
      <dgm:spPr/>
    </dgm:pt>
    <dgm:pt modelId="{63C7DFFC-A6A0-48FC-8B14-C4392C3058A6}" type="pres">
      <dgm:prSet presAssocID="{13DBDE1B-5EBF-4D7C-99B0-B1DBB38FB16E}" presName="parentLin" presStyleCnt="0"/>
      <dgm:spPr/>
    </dgm:pt>
    <dgm:pt modelId="{017C429A-1283-4F6B-A9C0-0B7BC097DC8B}" type="pres">
      <dgm:prSet presAssocID="{13DBDE1B-5EBF-4D7C-99B0-B1DBB38FB16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17EB9F44-5156-4EB7-8577-6227FC05566D}" type="pres">
      <dgm:prSet presAssocID="{13DBDE1B-5EBF-4D7C-99B0-B1DBB38FB16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2D7590-630E-4DE7-A8FE-4CBF94D3E87E}" type="pres">
      <dgm:prSet presAssocID="{13DBDE1B-5EBF-4D7C-99B0-B1DBB38FB16E}" presName="negativeSpace" presStyleCnt="0"/>
      <dgm:spPr/>
    </dgm:pt>
    <dgm:pt modelId="{3626B009-ECD4-4F43-B004-4A80BC5B35A5}" type="pres">
      <dgm:prSet presAssocID="{13DBDE1B-5EBF-4D7C-99B0-B1DBB38FB16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2E54D8F-2628-4858-94E7-95522EC84A55}" type="presOf" srcId="{CFEBCE6C-0D1E-4E6B-8618-765CFD69ABC5}" destId="{A79A1484-4954-4283-972B-4786CDE7F708}" srcOrd="1" destOrd="0" presId="urn:microsoft.com/office/officeart/2005/8/layout/list1"/>
    <dgm:cxn modelId="{3FB34816-4B6B-4103-AAB1-81C32623FEC2}" srcId="{D219FF71-A0A1-48F4-B35C-20E8C0B48BDB}" destId="{CFEBCE6C-0D1E-4E6B-8618-765CFD69ABC5}" srcOrd="1" destOrd="0" parTransId="{D824E6CA-529D-4110-A67E-2EB47AC2118B}" sibTransId="{69CA171D-15AC-4689-B611-9D30FF9DB7FD}"/>
    <dgm:cxn modelId="{BC22AAA0-E86A-4F2D-8ECC-3DF892F920AF}" type="presOf" srcId="{CFEBCE6C-0D1E-4E6B-8618-765CFD69ABC5}" destId="{1603C0F5-4BF3-4CC3-9C19-CFD8A2BE9709}" srcOrd="0" destOrd="0" presId="urn:microsoft.com/office/officeart/2005/8/layout/list1"/>
    <dgm:cxn modelId="{8B60AD95-4732-4903-A099-BC4CD5AB583B}" srcId="{D219FF71-A0A1-48F4-B35C-20E8C0B48BDB}" destId="{639B63E9-2289-4F39-8BDB-10E455320F3D}" srcOrd="0" destOrd="0" parTransId="{F804D29C-E7E8-4ED2-9DEF-ACBD3564EC54}" sibTransId="{0FA9C88A-5F6B-4C4D-B3A9-4BF68C7C6D6D}"/>
    <dgm:cxn modelId="{EFCC7CD2-5DB9-4A33-B2CF-75A0FF6F7B3C}" type="presOf" srcId="{13DBDE1B-5EBF-4D7C-99B0-B1DBB38FB16E}" destId="{17EB9F44-5156-4EB7-8577-6227FC05566D}" srcOrd="1" destOrd="0" presId="urn:microsoft.com/office/officeart/2005/8/layout/list1"/>
    <dgm:cxn modelId="{417923F8-9187-4155-A0D2-37AF9AA415D6}" srcId="{D219FF71-A0A1-48F4-B35C-20E8C0B48BDB}" destId="{13DBDE1B-5EBF-4D7C-99B0-B1DBB38FB16E}" srcOrd="2" destOrd="0" parTransId="{49C65CD7-7DC6-459F-9A04-39AFB94D47FB}" sibTransId="{A6E3DF42-6E67-4DCC-86A0-367A94832D54}"/>
    <dgm:cxn modelId="{4F56D77F-70F6-4742-9EA4-41C133DE67B5}" type="presOf" srcId="{639B63E9-2289-4F39-8BDB-10E455320F3D}" destId="{AF754C77-843B-485C-A706-795B6FD67929}" srcOrd="1" destOrd="0" presId="urn:microsoft.com/office/officeart/2005/8/layout/list1"/>
    <dgm:cxn modelId="{F7A9C6F2-812A-4327-B0CF-E21D360B8708}" type="presOf" srcId="{13DBDE1B-5EBF-4D7C-99B0-B1DBB38FB16E}" destId="{017C429A-1283-4F6B-A9C0-0B7BC097DC8B}" srcOrd="0" destOrd="0" presId="urn:microsoft.com/office/officeart/2005/8/layout/list1"/>
    <dgm:cxn modelId="{9085D1C8-5833-4C92-98D9-0BE610412D01}" type="presOf" srcId="{639B63E9-2289-4F39-8BDB-10E455320F3D}" destId="{95617F1E-8100-45F9-9145-E182E0B4F77F}" srcOrd="0" destOrd="0" presId="urn:microsoft.com/office/officeart/2005/8/layout/list1"/>
    <dgm:cxn modelId="{45D8D9C7-E89B-4D6C-A8D1-376AA4F5853B}" type="presOf" srcId="{D219FF71-A0A1-48F4-B35C-20E8C0B48BDB}" destId="{120971B8-5204-4EBB-8730-205E705EBB92}" srcOrd="0" destOrd="0" presId="urn:microsoft.com/office/officeart/2005/8/layout/list1"/>
    <dgm:cxn modelId="{03E4696C-4444-4D3A-985C-1E994E185B89}" type="presParOf" srcId="{120971B8-5204-4EBB-8730-205E705EBB92}" destId="{DE2F6DDC-85E3-4917-B4C2-FDA5E066140A}" srcOrd="0" destOrd="0" presId="urn:microsoft.com/office/officeart/2005/8/layout/list1"/>
    <dgm:cxn modelId="{D3347A12-18E6-41B1-B4A3-E464E493AC6E}" type="presParOf" srcId="{DE2F6DDC-85E3-4917-B4C2-FDA5E066140A}" destId="{95617F1E-8100-45F9-9145-E182E0B4F77F}" srcOrd="0" destOrd="0" presId="urn:microsoft.com/office/officeart/2005/8/layout/list1"/>
    <dgm:cxn modelId="{3A3E1DB6-C9A6-4E6F-A384-C0296925B9B0}" type="presParOf" srcId="{DE2F6DDC-85E3-4917-B4C2-FDA5E066140A}" destId="{AF754C77-843B-485C-A706-795B6FD67929}" srcOrd="1" destOrd="0" presId="urn:microsoft.com/office/officeart/2005/8/layout/list1"/>
    <dgm:cxn modelId="{280A2301-6597-4BA9-821F-2FE8C56896D5}" type="presParOf" srcId="{120971B8-5204-4EBB-8730-205E705EBB92}" destId="{A80761BD-909B-4F25-84E6-21A2CAC50FE7}" srcOrd="1" destOrd="0" presId="urn:microsoft.com/office/officeart/2005/8/layout/list1"/>
    <dgm:cxn modelId="{54042AC1-4C66-42B9-B517-71E0BFA49DDC}" type="presParOf" srcId="{120971B8-5204-4EBB-8730-205E705EBB92}" destId="{6DB023A4-A123-4D98-AEE9-0F6FC5D682A5}" srcOrd="2" destOrd="0" presId="urn:microsoft.com/office/officeart/2005/8/layout/list1"/>
    <dgm:cxn modelId="{688F0FA5-A799-4299-ABC7-DB382FA77465}" type="presParOf" srcId="{120971B8-5204-4EBB-8730-205E705EBB92}" destId="{5ACB0887-CBDC-4129-B5EF-98271E89789C}" srcOrd="3" destOrd="0" presId="urn:microsoft.com/office/officeart/2005/8/layout/list1"/>
    <dgm:cxn modelId="{5811B70F-0DAC-40AD-A761-D7BFDE56CEBF}" type="presParOf" srcId="{120971B8-5204-4EBB-8730-205E705EBB92}" destId="{74F56393-AA47-4DBC-80EB-F0151A65D2DE}" srcOrd="4" destOrd="0" presId="urn:microsoft.com/office/officeart/2005/8/layout/list1"/>
    <dgm:cxn modelId="{D39FE40E-8184-4B49-8E68-E22C3055A9FF}" type="presParOf" srcId="{74F56393-AA47-4DBC-80EB-F0151A65D2DE}" destId="{1603C0F5-4BF3-4CC3-9C19-CFD8A2BE9709}" srcOrd="0" destOrd="0" presId="urn:microsoft.com/office/officeart/2005/8/layout/list1"/>
    <dgm:cxn modelId="{74F49A93-AF6B-4361-87BC-D2AFA059A54E}" type="presParOf" srcId="{74F56393-AA47-4DBC-80EB-F0151A65D2DE}" destId="{A79A1484-4954-4283-972B-4786CDE7F708}" srcOrd="1" destOrd="0" presId="urn:microsoft.com/office/officeart/2005/8/layout/list1"/>
    <dgm:cxn modelId="{64F070EC-0322-4EA2-AC10-C05152EBA368}" type="presParOf" srcId="{120971B8-5204-4EBB-8730-205E705EBB92}" destId="{26603EB2-1C32-4952-8F34-62E11FA26047}" srcOrd="5" destOrd="0" presId="urn:microsoft.com/office/officeart/2005/8/layout/list1"/>
    <dgm:cxn modelId="{1C0D9C5F-F63C-4799-A78E-CCE9D646F5E9}" type="presParOf" srcId="{120971B8-5204-4EBB-8730-205E705EBB92}" destId="{E8E10845-660D-4AE7-AD8C-A9950D185B10}" srcOrd="6" destOrd="0" presId="urn:microsoft.com/office/officeart/2005/8/layout/list1"/>
    <dgm:cxn modelId="{FAA0C96E-857F-4A4A-A9BC-DAEB8E15A096}" type="presParOf" srcId="{120971B8-5204-4EBB-8730-205E705EBB92}" destId="{BC40BDC5-2594-497C-AEC0-6F3E44469613}" srcOrd="7" destOrd="0" presId="urn:microsoft.com/office/officeart/2005/8/layout/list1"/>
    <dgm:cxn modelId="{0C1539F0-16E3-49D6-A766-841170C5D7DF}" type="presParOf" srcId="{120971B8-5204-4EBB-8730-205E705EBB92}" destId="{63C7DFFC-A6A0-48FC-8B14-C4392C3058A6}" srcOrd="8" destOrd="0" presId="urn:microsoft.com/office/officeart/2005/8/layout/list1"/>
    <dgm:cxn modelId="{6D6D2864-C7EB-46C7-B000-E1446F521269}" type="presParOf" srcId="{63C7DFFC-A6A0-48FC-8B14-C4392C3058A6}" destId="{017C429A-1283-4F6B-A9C0-0B7BC097DC8B}" srcOrd="0" destOrd="0" presId="urn:microsoft.com/office/officeart/2005/8/layout/list1"/>
    <dgm:cxn modelId="{D7FD909A-8878-4B4D-B3AE-F6562EE75FDA}" type="presParOf" srcId="{63C7DFFC-A6A0-48FC-8B14-C4392C3058A6}" destId="{17EB9F44-5156-4EB7-8577-6227FC05566D}" srcOrd="1" destOrd="0" presId="urn:microsoft.com/office/officeart/2005/8/layout/list1"/>
    <dgm:cxn modelId="{1C2A7E6D-0A17-4E5C-8365-1615CE059CD5}" type="presParOf" srcId="{120971B8-5204-4EBB-8730-205E705EBB92}" destId="{F32D7590-630E-4DE7-A8FE-4CBF94D3E87E}" srcOrd="9" destOrd="0" presId="urn:microsoft.com/office/officeart/2005/8/layout/list1"/>
    <dgm:cxn modelId="{DC9E2716-28D5-4031-BF0A-683639E0067D}" type="presParOf" srcId="{120971B8-5204-4EBB-8730-205E705EBB92}" destId="{3626B009-ECD4-4F43-B004-4A80BC5B35A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2B3785-6281-4422-8191-A74B9B3CCF73}" type="doc">
      <dgm:prSet loTypeId="urn:microsoft.com/office/officeart/2005/8/layout/list1" loCatId="list" qsTypeId="urn:microsoft.com/office/officeart/2005/8/quickstyle/simple3" qsCatId="simple" csTypeId="urn:microsoft.com/office/officeart/2005/8/colors/accent3_3" csCatId="accent3"/>
      <dgm:spPr/>
      <dgm:t>
        <a:bodyPr/>
        <a:lstStyle/>
        <a:p>
          <a:endParaRPr lang="fr-CA"/>
        </a:p>
      </dgm:t>
    </dgm:pt>
    <dgm:pt modelId="{F6836CF2-3FE5-429E-A9CF-89B964488D11}">
      <dgm:prSet/>
      <dgm:spPr/>
      <dgm:t>
        <a:bodyPr/>
        <a:lstStyle/>
        <a:p>
          <a:pPr rtl="0"/>
          <a:r>
            <a:rPr lang="fr-CA" smtClean="0"/>
            <a:t>Augmentation de la part de marché de 6%</a:t>
          </a:r>
          <a:endParaRPr lang="fr-CA"/>
        </a:p>
      </dgm:t>
    </dgm:pt>
    <dgm:pt modelId="{8E4A3DC6-E4B2-4CFF-B543-8890C008D373}" type="parTrans" cxnId="{47312A2A-1C42-422C-A0B6-7010F90DD36F}">
      <dgm:prSet/>
      <dgm:spPr/>
      <dgm:t>
        <a:bodyPr/>
        <a:lstStyle/>
        <a:p>
          <a:endParaRPr lang="fr-CA"/>
        </a:p>
      </dgm:t>
    </dgm:pt>
    <dgm:pt modelId="{046B3F4E-36D0-4A85-BBA1-EC62199A0959}" type="sibTrans" cxnId="{47312A2A-1C42-422C-A0B6-7010F90DD36F}">
      <dgm:prSet/>
      <dgm:spPr/>
      <dgm:t>
        <a:bodyPr/>
        <a:lstStyle/>
        <a:p>
          <a:endParaRPr lang="fr-CA"/>
        </a:p>
      </dgm:t>
    </dgm:pt>
    <dgm:pt modelId="{F828B084-AC45-48B9-B9A0-CC630C1AD567}">
      <dgm:prSet/>
      <dgm:spPr/>
      <dgm:t>
        <a:bodyPr/>
        <a:lstStyle/>
        <a:p>
          <a:pPr rtl="0"/>
          <a:r>
            <a:rPr lang="fr-CA" smtClean="0"/>
            <a:t>La grande concurrence perdra 2 %</a:t>
          </a:r>
          <a:endParaRPr lang="fr-CA"/>
        </a:p>
      </dgm:t>
    </dgm:pt>
    <dgm:pt modelId="{D63B9537-2D76-431C-801F-AB0F4ABA6F2B}" type="parTrans" cxnId="{83BEA399-EB26-4E96-B614-D7E96FD000CB}">
      <dgm:prSet/>
      <dgm:spPr/>
      <dgm:t>
        <a:bodyPr/>
        <a:lstStyle/>
        <a:p>
          <a:endParaRPr lang="fr-CA"/>
        </a:p>
      </dgm:t>
    </dgm:pt>
    <dgm:pt modelId="{57AF0869-534D-4FDC-B5E0-467D2BDFC435}" type="sibTrans" cxnId="{83BEA399-EB26-4E96-B614-D7E96FD000CB}">
      <dgm:prSet/>
      <dgm:spPr/>
      <dgm:t>
        <a:bodyPr/>
        <a:lstStyle/>
        <a:p>
          <a:endParaRPr lang="fr-CA"/>
        </a:p>
      </dgm:t>
    </dgm:pt>
    <dgm:pt modelId="{4CD3DCB7-1D47-4711-AA7D-F50BA41A566F}">
      <dgm:prSet/>
      <dgm:spPr/>
      <dgm:t>
        <a:bodyPr/>
        <a:lstStyle/>
        <a:p>
          <a:pPr rtl="0"/>
          <a:r>
            <a:rPr lang="fr-CA" smtClean="0"/>
            <a:t>Fisher passera dans le Top 10 du pays</a:t>
          </a:r>
          <a:endParaRPr lang="fr-CA"/>
        </a:p>
      </dgm:t>
    </dgm:pt>
    <dgm:pt modelId="{DDB72833-0984-440C-8181-D1072E3A501C}" type="parTrans" cxnId="{ADF797CB-3602-415F-9849-85E48C7A3B87}">
      <dgm:prSet/>
      <dgm:spPr/>
      <dgm:t>
        <a:bodyPr/>
        <a:lstStyle/>
        <a:p>
          <a:endParaRPr lang="fr-CA"/>
        </a:p>
      </dgm:t>
    </dgm:pt>
    <dgm:pt modelId="{99808759-B572-4CA3-99B6-BB881EBD2BBF}" type="sibTrans" cxnId="{ADF797CB-3602-415F-9849-85E48C7A3B87}">
      <dgm:prSet/>
      <dgm:spPr/>
      <dgm:t>
        <a:bodyPr/>
        <a:lstStyle/>
        <a:p>
          <a:endParaRPr lang="fr-CA"/>
        </a:p>
      </dgm:t>
    </dgm:pt>
    <dgm:pt modelId="{F194F525-37B7-49AD-9120-AE038F0E8604}" type="pres">
      <dgm:prSet presAssocID="{572B3785-6281-4422-8191-A74B9B3CCF7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CA"/>
        </a:p>
      </dgm:t>
    </dgm:pt>
    <dgm:pt modelId="{1D1ECEC9-73AF-48CA-9401-75ECFC68325D}" type="pres">
      <dgm:prSet presAssocID="{F6836CF2-3FE5-429E-A9CF-89B964488D11}" presName="parentLin" presStyleCnt="0"/>
      <dgm:spPr/>
    </dgm:pt>
    <dgm:pt modelId="{21D7B0DD-B9B7-471D-8162-4036DE857EA2}" type="pres">
      <dgm:prSet presAssocID="{F6836CF2-3FE5-429E-A9CF-89B964488D11}" presName="parentLeftMargin" presStyleLbl="node1" presStyleIdx="0" presStyleCnt="3"/>
      <dgm:spPr/>
      <dgm:t>
        <a:bodyPr/>
        <a:lstStyle/>
        <a:p>
          <a:endParaRPr lang="fr-CA"/>
        </a:p>
      </dgm:t>
    </dgm:pt>
    <dgm:pt modelId="{240C2D1B-3025-4531-A4D8-72159644EB4D}" type="pres">
      <dgm:prSet presAssocID="{F6836CF2-3FE5-429E-A9CF-89B964488D1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DF30F230-CE23-40B5-A9B9-8C1A8C812AFD}" type="pres">
      <dgm:prSet presAssocID="{F6836CF2-3FE5-429E-A9CF-89B964488D11}" presName="negativeSpace" presStyleCnt="0"/>
      <dgm:spPr/>
    </dgm:pt>
    <dgm:pt modelId="{3022135E-CD02-4DB2-AA70-4C3078150C82}" type="pres">
      <dgm:prSet presAssocID="{F6836CF2-3FE5-429E-A9CF-89B964488D11}" presName="childText" presStyleLbl="conFgAcc1" presStyleIdx="0" presStyleCnt="3">
        <dgm:presLayoutVars>
          <dgm:bulletEnabled val="1"/>
        </dgm:presLayoutVars>
      </dgm:prSet>
      <dgm:spPr/>
    </dgm:pt>
    <dgm:pt modelId="{1B0E87AE-3C84-4E16-BB9D-7C466354D8B3}" type="pres">
      <dgm:prSet presAssocID="{046B3F4E-36D0-4A85-BBA1-EC62199A0959}" presName="spaceBetweenRectangles" presStyleCnt="0"/>
      <dgm:spPr/>
    </dgm:pt>
    <dgm:pt modelId="{6E81EACD-F1F9-4C81-BF80-40C939C3F698}" type="pres">
      <dgm:prSet presAssocID="{F828B084-AC45-48B9-B9A0-CC630C1AD567}" presName="parentLin" presStyleCnt="0"/>
      <dgm:spPr/>
    </dgm:pt>
    <dgm:pt modelId="{106ED2E3-654C-40BD-8D01-9BEC66254FBA}" type="pres">
      <dgm:prSet presAssocID="{F828B084-AC45-48B9-B9A0-CC630C1AD567}" presName="parentLeftMargin" presStyleLbl="node1" presStyleIdx="0" presStyleCnt="3"/>
      <dgm:spPr/>
      <dgm:t>
        <a:bodyPr/>
        <a:lstStyle/>
        <a:p>
          <a:endParaRPr lang="fr-CA"/>
        </a:p>
      </dgm:t>
    </dgm:pt>
    <dgm:pt modelId="{67B3C8BB-D504-4497-8531-9440F89A2187}" type="pres">
      <dgm:prSet presAssocID="{F828B084-AC45-48B9-B9A0-CC630C1AD56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2DF8935A-23E6-4EA6-A949-6CE11B23B9E6}" type="pres">
      <dgm:prSet presAssocID="{F828B084-AC45-48B9-B9A0-CC630C1AD567}" presName="negativeSpace" presStyleCnt="0"/>
      <dgm:spPr/>
    </dgm:pt>
    <dgm:pt modelId="{510C9855-304F-406D-985F-0D4732BBC77F}" type="pres">
      <dgm:prSet presAssocID="{F828B084-AC45-48B9-B9A0-CC630C1AD567}" presName="childText" presStyleLbl="conFgAcc1" presStyleIdx="1" presStyleCnt="3">
        <dgm:presLayoutVars>
          <dgm:bulletEnabled val="1"/>
        </dgm:presLayoutVars>
      </dgm:prSet>
      <dgm:spPr/>
    </dgm:pt>
    <dgm:pt modelId="{62B4506C-0955-4987-B522-F6CBBC3F2D7C}" type="pres">
      <dgm:prSet presAssocID="{57AF0869-534D-4FDC-B5E0-467D2BDFC435}" presName="spaceBetweenRectangles" presStyleCnt="0"/>
      <dgm:spPr/>
    </dgm:pt>
    <dgm:pt modelId="{EDF26643-145D-4FE1-A187-C442C53F9816}" type="pres">
      <dgm:prSet presAssocID="{4CD3DCB7-1D47-4711-AA7D-F50BA41A566F}" presName="parentLin" presStyleCnt="0"/>
      <dgm:spPr/>
    </dgm:pt>
    <dgm:pt modelId="{0C6AB4F8-9F2E-4057-A687-854709613D48}" type="pres">
      <dgm:prSet presAssocID="{4CD3DCB7-1D47-4711-AA7D-F50BA41A566F}" presName="parentLeftMargin" presStyleLbl="node1" presStyleIdx="1" presStyleCnt="3"/>
      <dgm:spPr/>
      <dgm:t>
        <a:bodyPr/>
        <a:lstStyle/>
        <a:p>
          <a:endParaRPr lang="fr-CA"/>
        </a:p>
      </dgm:t>
    </dgm:pt>
    <dgm:pt modelId="{1C712555-D0C9-41E7-A33E-FB0A748230BA}" type="pres">
      <dgm:prSet presAssocID="{4CD3DCB7-1D47-4711-AA7D-F50BA41A566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D75A0CB6-EED7-4C4C-A545-5318C08C1C16}" type="pres">
      <dgm:prSet presAssocID="{4CD3DCB7-1D47-4711-AA7D-F50BA41A566F}" presName="negativeSpace" presStyleCnt="0"/>
      <dgm:spPr/>
    </dgm:pt>
    <dgm:pt modelId="{E5C48E95-6587-4CA7-8A76-B8D898E96BCD}" type="pres">
      <dgm:prSet presAssocID="{4CD3DCB7-1D47-4711-AA7D-F50BA41A566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A031DCE-134A-4204-8F81-4EF0A936F8D0}" type="presOf" srcId="{4CD3DCB7-1D47-4711-AA7D-F50BA41A566F}" destId="{0C6AB4F8-9F2E-4057-A687-854709613D48}" srcOrd="0" destOrd="0" presId="urn:microsoft.com/office/officeart/2005/8/layout/list1"/>
    <dgm:cxn modelId="{47079093-59DC-438E-B078-70AC3F45F7AC}" type="presOf" srcId="{F828B084-AC45-48B9-B9A0-CC630C1AD567}" destId="{106ED2E3-654C-40BD-8D01-9BEC66254FBA}" srcOrd="0" destOrd="0" presId="urn:microsoft.com/office/officeart/2005/8/layout/list1"/>
    <dgm:cxn modelId="{83BEA399-EB26-4E96-B614-D7E96FD000CB}" srcId="{572B3785-6281-4422-8191-A74B9B3CCF73}" destId="{F828B084-AC45-48B9-B9A0-CC630C1AD567}" srcOrd="1" destOrd="0" parTransId="{D63B9537-2D76-431C-801F-AB0F4ABA6F2B}" sibTransId="{57AF0869-534D-4FDC-B5E0-467D2BDFC435}"/>
    <dgm:cxn modelId="{47312A2A-1C42-422C-A0B6-7010F90DD36F}" srcId="{572B3785-6281-4422-8191-A74B9B3CCF73}" destId="{F6836CF2-3FE5-429E-A9CF-89B964488D11}" srcOrd="0" destOrd="0" parTransId="{8E4A3DC6-E4B2-4CFF-B543-8890C008D373}" sibTransId="{046B3F4E-36D0-4A85-BBA1-EC62199A0959}"/>
    <dgm:cxn modelId="{ADF797CB-3602-415F-9849-85E48C7A3B87}" srcId="{572B3785-6281-4422-8191-A74B9B3CCF73}" destId="{4CD3DCB7-1D47-4711-AA7D-F50BA41A566F}" srcOrd="2" destOrd="0" parTransId="{DDB72833-0984-440C-8181-D1072E3A501C}" sibTransId="{99808759-B572-4CA3-99B6-BB881EBD2BBF}"/>
    <dgm:cxn modelId="{EEBD2F13-6B32-4669-9714-5B1D7109B1EE}" type="presOf" srcId="{F6836CF2-3FE5-429E-A9CF-89B964488D11}" destId="{240C2D1B-3025-4531-A4D8-72159644EB4D}" srcOrd="1" destOrd="0" presId="urn:microsoft.com/office/officeart/2005/8/layout/list1"/>
    <dgm:cxn modelId="{20BC5CBB-1B17-4127-9A37-91C069607F07}" type="presOf" srcId="{572B3785-6281-4422-8191-A74B9B3CCF73}" destId="{F194F525-37B7-49AD-9120-AE038F0E8604}" srcOrd="0" destOrd="0" presId="urn:microsoft.com/office/officeart/2005/8/layout/list1"/>
    <dgm:cxn modelId="{D64A8FE0-50F8-4F79-B813-2A698AF54A9D}" type="presOf" srcId="{F6836CF2-3FE5-429E-A9CF-89B964488D11}" destId="{21D7B0DD-B9B7-471D-8162-4036DE857EA2}" srcOrd="0" destOrd="0" presId="urn:microsoft.com/office/officeart/2005/8/layout/list1"/>
    <dgm:cxn modelId="{C21D4C4B-71DC-49BC-AA8E-29EF7F64E663}" type="presOf" srcId="{F828B084-AC45-48B9-B9A0-CC630C1AD567}" destId="{67B3C8BB-D504-4497-8531-9440F89A2187}" srcOrd="1" destOrd="0" presId="urn:microsoft.com/office/officeart/2005/8/layout/list1"/>
    <dgm:cxn modelId="{F15411F7-27D0-4378-99FF-03E9914EE1FC}" type="presOf" srcId="{4CD3DCB7-1D47-4711-AA7D-F50BA41A566F}" destId="{1C712555-D0C9-41E7-A33E-FB0A748230BA}" srcOrd="1" destOrd="0" presId="urn:microsoft.com/office/officeart/2005/8/layout/list1"/>
    <dgm:cxn modelId="{90CF2B7D-7ABD-4CC7-A2A2-0D5778243BB7}" type="presParOf" srcId="{F194F525-37B7-49AD-9120-AE038F0E8604}" destId="{1D1ECEC9-73AF-48CA-9401-75ECFC68325D}" srcOrd="0" destOrd="0" presId="urn:microsoft.com/office/officeart/2005/8/layout/list1"/>
    <dgm:cxn modelId="{107E1910-E00F-4F9B-B23C-D3E9D8C5F96F}" type="presParOf" srcId="{1D1ECEC9-73AF-48CA-9401-75ECFC68325D}" destId="{21D7B0DD-B9B7-471D-8162-4036DE857EA2}" srcOrd="0" destOrd="0" presId="urn:microsoft.com/office/officeart/2005/8/layout/list1"/>
    <dgm:cxn modelId="{58B0D6A8-A858-42E9-AB6C-13C2F3CC8047}" type="presParOf" srcId="{1D1ECEC9-73AF-48CA-9401-75ECFC68325D}" destId="{240C2D1B-3025-4531-A4D8-72159644EB4D}" srcOrd="1" destOrd="0" presId="urn:microsoft.com/office/officeart/2005/8/layout/list1"/>
    <dgm:cxn modelId="{4E72ACED-81DE-42D5-A10A-116D20E696DA}" type="presParOf" srcId="{F194F525-37B7-49AD-9120-AE038F0E8604}" destId="{DF30F230-CE23-40B5-A9B9-8C1A8C812AFD}" srcOrd="1" destOrd="0" presId="urn:microsoft.com/office/officeart/2005/8/layout/list1"/>
    <dgm:cxn modelId="{283E0A3E-1213-4464-BD38-E3D7D6DD3CCF}" type="presParOf" srcId="{F194F525-37B7-49AD-9120-AE038F0E8604}" destId="{3022135E-CD02-4DB2-AA70-4C3078150C82}" srcOrd="2" destOrd="0" presId="urn:microsoft.com/office/officeart/2005/8/layout/list1"/>
    <dgm:cxn modelId="{883E5D41-C336-400C-82AB-EEB5CD8D0315}" type="presParOf" srcId="{F194F525-37B7-49AD-9120-AE038F0E8604}" destId="{1B0E87AE-3C84-4E16-BB9D-7C466354D8B3}" srcOrd="3" destOrd="0" presId="urn:microsoft.com/office/officeart/2005/8/layout/list1"/>
    <dgm:cxn modelId="{55BDCFC9-39E2-44F8-AAFE-D5C1E578CA9F}" type="presParOf" srcId="{F194F525-37B7-49AD-9120-AE038F0E8604}" destId="{6E81EACD-F1F9-4C81-BF80-40C939C3F698}" srcOrd="4" destOrd="0" presId="urn:microsoft.com/office/officeart/2005/8/layout/list1"/>
    <dgm:cxn modelId="{0F085BBC-0261-4474-AC2A-3AE672DFD205}" type="presParOf" srcId="{6E81EACD-F1F9-4C81-BF80-40C939C3F698}" destId="{106ED2E3-654C-40BD-8D01-9BEC66254FBA}" srcOrd="0" destOrd="0" presId="urn:microsoft.com/office/officeart/2005/8/layout/list1"/>
    <dgm:cxn modelId="{8CEA0520-5E01-483E-B5AD-44893348AD3E}" type="presParOf" srcId="{6E81EACD-F1F9-4C81-BF80-40C939C3F698}" destId="{67B3C8BB-D504-4497-8531-9440F89A2187}" srcOrd="1" destOrd="0" presId="urn:microsoft.com/office/officeart/2005/8/layout/list1"/>
    <dgm:cxn modelId="{0FC75F40-9F43-4FAE-BD33-EBB8F06C1C66}" type="presParOf" srcId="{F194F525-37B7-49AD-9120-AE038F0E8604}" destId="{2DF8935A-23E6-4EA6-A949-6CE11B23B9E6}" srcOrd="5" destOrd="0" presId="urn:microsoft.com/office/officeart/2005/8/layout/list1"/>
    <dgm:cxn modelId="{4C80648E-933B-440C-B0C5-A2417BE2D8B3}" type="presParOf" srcId="{F194F525-37B7-49AD-9120-AE038F0E8604}" destId="{510C9855-304F-406D-985F-0D4732BBC77F}" srcOrd="6" destOrd="0" presId="urn:microsoft.com/office/officeart/2005/8/layout/list1"/>
    <dgm:cxn modelId="{3CDC0761-5814-499D-B081-049F90A9FEC0}" type="presParOf" srcId="{F194F525-37B7-49AD-9120-AE038F0E8604}" destId="{62B4506C-0955-4987-B522-F6CBBC3F2D7C}" srcOrd="7" destOrd="0" presId="urn:microsoft.com/office/officeart/2005/8/layout/list1"/>
    <dgm:cxn modelId="{A6F84EF3-7A73-429E-A881-79117C989CB2}" type="presParOf" srcId="{F194F525-37B7-49AD-9120-AE038F0E8604}" destId="{EDF26643-145D-4FE1-A187-C442C53F9816}" srcOrd="8" destOrd="0" presId="urn:microsoft.com/office/officeart/2005/8/layout/list1"/>
    <dgm:cxn modelId="{2D8F9DE6-B08F-4575-8E84-E231900A9200}" type="presParOf" srcId="{EDF26643-145D-4FE1-A187-C442C53F9816}" destId="{0C6AB4F8-9F2E-4057-A687-854709613D48}" srcOrd="0" destOrd="0" presId="urn:microsoft.com/office/officeart/2005/8/layout/list1"/>
    <dgm:cxn modelId="{397D7747-A6ED-403D-AEF8-CCD8605CC685}" type="presParOf" srcId="{EDF26643-145D-4FE1-A187-C442C53F9816}" destId="{1C712555-D0C9-41E7-A33E-FB0A748230BA}" srcOrd="1" destOrd="0" presId="urn:microsoft.com/office/officeart/2005/8/layout/list1"/>
    <dgm:cxn modelId="{A4C91305-8C87-435B-90EA-96E4FECDB081}" type="presParOf" srcId="{F194F525-37B7-49AD-9120-AE038F0E8604}" destId="{D75A0CB6-EED7-4C4C-A545-5318C08C1C16}" srcOrd="9" destOrd="0" presId="urn:microsoft.com/office/officeart/2005/8/layout/list1"/>
    <dgm:cxn modelId="{8A070968-B0A9-4A05-9DEF-8EE0162AC8CF}" type="presParOf" srcId="{F194F525-37B7-49AD-9120-AE038F0E8604}" destId="{E5C48E95-6587-4CA7-8A76-B8D898E96BC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023A4-A123-4D98-AEE9-0F6FC5D682A5}">
      <dsp:nvSpPr>
        <dsp:cNvPr id="0" name=""/>
        <dsp:cNvSpPr/>
      </dsp:nvSpPr>
      <dsp:spPr>
        <a:xfrm>
          <a:off x="0" y="1107043"/>
          <a:ext cx="7635875" cy="403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754C77-843B-485C-A706-795B6FD67929}">
      <dsp:nvSpPr>
        <dsp:cNvPr id="0" name=""/>
        <dsp:cNvSpPr/>
      </dsp:nvSpPr>
      <dsp:spPr>
        <a:xfrm>
          <a:off x="381793" y="870883"/>
          <a:ext cx="5343615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2033" tIns="0" rIns="2020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0" dirty="0" smtClean="0"/>
            <a:t>Baisse des profits de Fisher la première année</a:t>
          </a:r>
          <a:endParaRPr lang="fr-CA" sz="1600" kern="1200" noProof="0" dirty="0"/>
        </a:p>
      </dsp:txBody>
      <dsp:txXfrm>
        <a:off x="404850" y="893940"/>
        <a:ext cx="5297501" cy="426206"/>
      </dsp:txXfrm>
    </dsp:sp>
    <dsp:sp modelId="{E8E10845-660D-4AE7-AD8C-A9950D185B10}">
      <dsp:nvSpPr>
        <dsp:cNvPr id="0" name=""/>
        <dsp:cNvSpPr/>
      </dsp:nvSpPr>
      <dsp:spPr>
        <a:xfrm>
          <a:off x="0" y="1832803"/>
          <a:ext cx="7635875" cy="403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A1484-4954-4283-972B-4786CDE7F708}">
      <dsp:nvSpPr>
        <dsp:cNvPr id="0" name=""/>
        <dsp:cNvSpPr/>
      </dsp:nvSpPr>
      <dsp:spPr>
        <a:xfrm>
          <a:off x="381793" y="1596643"/>
          <a:ext cx="5345112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2033" tIns="0" rIns="2020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0" dirty="0" smtClean="0"/>
            <a:t>Potentiel de revenu total en 5 ans: 100 millions $</a:t>
          </a:r>
          <a:endParaRPr lang="fr-CA" sz="1600" kern="1200" noProof="0" dirty="0"/>
        </a:p>
      </dsp:txBody>
      <dsp:txXfrm>
        <a:off x="404850" y="1619700"/>
        <a:ext cx="5298998" cy="426206"/>
      </dsp:txXfrm>
    </dsp:sp>
    <dsp:sp modelId="{3626B009-ECD4-4F43-B004-4A80BC5B35A5}">
      <dsp:nvSpPr>
        <dsp:cNvPr id="0" name=""/>
        <dsp:cNvSpPr/>
      </dsp:nvSpPr>
      <dsp:spPr>
        <a:xfrm>
          <a:off x="0" y="2558563"/>
          <a:ext cx="7635875" cy="403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B9F44-5156-4EB7-8577-6227FC05566D}">
      <dsp:nvSpPr>
        <dsp:cNvPr id="0" name=""/>
        <dsp:cNvSpPr/>
      </dsp:nvSpPr>
      <dsp:spPr>
        <a:xfrm>
          <a:off x="381793" y="2322403"/>
          <a:ext cx="5345112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2033" tIns="0" rIns="2020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0" dirty="0" smtClean="0"/>
            <a:t>La rentabilité atteindra 30 % du revenu total en 10 ans</a:t>
          </a:r>
          <a:endParaRPr lang="fr-CA" sz="1600" kern="1200" noProof="0" dirty="0"/>
        </a:p>
      </dsp:txBody>
      <dsp:txXfrm>
        <a:off x="404850" y="2345460"/>
        <a:ext cx="5298998" cy="426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22135E-CD02-4DB2-AA70-4C3078150C82}">
      <dsp:nvSpPr>
        <dsp:cNvPr id="0" name=""/>
        <dsp:cNvSpPr/>
      </dsp:nvSpPr>
      <dsp:spPr>
        <a:xfrm>
          <a:off x="0" y="370318"/>
          <a:ext cx="777686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0C2D1B-3025-4531-A4D8-72159644EB4D}">
      <dsp:nvSpPr>
        <dsp:cNvPr id="0" name=""/>
        <dsp:cNvSpPr/>
      </dsp:nvSpPr>
      <dsp:spPr>
        <a:xfrm>
          <a:off x="388843" y="75118"/>
          <a:ext cx="5443804" cy="59040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smtClean="0"/>
            <a:t>Augmentation de la part de marché de 6%</a:t>
          </a:r>
          <a:endParaRPr lang="fr-CA" sz="2000" kern="1200"/>
        </a:p>
      </dsp:txBody>
      <dsp:txXfrm>
        <a:off x="417664" y="103939"/>
        <a:ext cx="5386162" cy="532758"/>
      </dsp:txXfrm>
    </dsp:sp>
    <dsp:sp modelId="{510C9855-304F-406D-985F-0D4732BBC77F}">
      <dsp:nvSpPr>
        <dsp:cNvPr id="0" name=""/>
        <dsp:cNvSpPr/>
      </dsp:nvSpPr>
      <dsp:spPr>
        <a:xfrm>
          <a:off x="0" y="1277518"/>
          <a:ext cx="777686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-285603"/>
              <a:satOff val="-1697"/>
              <a:lumOff val="1482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B3C8BB-D504-4497-8531-9440F89A2187}">
      <dsp:nvSpPr>
        <dsp:cNvPr id="0" name=""/>
        <dsp:cNvSpPr/>
      </dsp:nvSpPr>
      <dsp:spPr>
        <a:xfrm>
          <a:off x="388843" y="982318"/>
          <a:ext cx="5443804" cy="59040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285603"/>
                <a:satOff val="-1697"/>
                <a:lumOff val="14821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-285603"/>
                <a:satOff val="-1697"/>
                <a:lumOff val="14821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-285603"/>
                <a:satOff val="-1697"/>
                <a:lumOff val="1482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smtClean="0"/>
            <a:t>La grande concurrence perdra 2 %</a:t>
          </a:r>
          <a:endParaRPr lang="fr-CA" sz="2000" kern="1200"/>
        </a:p>
      </dsp:txBody>
      <dsp:txXfrm>
        <a:off x="417664" y="1011139"/>
        <a:ext cx="5386162" cy="532758"/>
      </dsp:txXfrm>
    </dsp:sp>
    <dsp:sp modelId="{E5C48E95-6587-4CA7-8A76-B8D898E96BCD}">
      <dsp:nvSpPr>
        <dsp:cNvPr id="0" name=""/>
        <dsp:cNvSpPr/>
      </dsp:nvSpPr>
      <dsp:spPr>
        <a:xfrm>
          <a:off x="0" y="2184718"/>
          <a:ext cx="777686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-571206"/>
              <a:satOff val="-3394"/>
              <a:lumOff val="2964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712555-D0C9-41E7-A33E-FB0A748230BA}">
      <dsp:nvSpPr>
        <dsp:cNvPr id="0" name=""/>
        <dsp:cNvSpPr/>
      </dsp:nvSpPr>
      <dsp:spPr>
        <a:xfrm>
          <a:off x="388843" y="1889518"/>
          <a:ext cx="5443804" cy="59040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571206"/>
                <a:satOff val="-3394"/>
                <a:lumOff val="29643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-571206"/>
                <a:satOff val="-3394"/>
                <a:lumOff val="29643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-571206"/>
                <a:satOff val="-3394"/>
                <a:lumOff val="296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smtClean="0"/>
            <a:t>Fisher passera dans le Top 10 du pays</a:t>
          </a:r>
          <a:endParaRPr lang="fr-CA" sz="2000" kern="1200"/>
        </a:p>
      </dsp:txBody>
      <dsp:txXfrm>
        <a:off x="417664" y="1918339"/>
        <a:ext cx="5386162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8A1C5-43AF-40C7-89C5-2EFE0FFD5891}" type="datetimeFigureOut">
              <a:rPr lang="fr-FR" smtClean="0"/>
              <a:pPr/>
              <a:t>26/04/2011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4D47C-E3EA-40DE-BDB0-85EB93F6C65A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2729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 eaLnBrk="1" latinLnBrk="0" hangingPunct="1"/>
            <a:fld id="{EEF03FFF-93B1-4A48-8524-1945C298EDC3}" type="datetime1">
              <a:rPr lang="en-US" smtClean="0"/>
              <a:t>4/26/2011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 eaLnBrk="1" latinLnBrk="0" hangingPunct="1"/>
            <a:r>
              <a:rPr kumimoji="0" lang="en-US" smtClean="0">
                <a:solidFill>
                  <a:schemeClr val="tx2"/>
                </a:solidFill>
              </a:rPr>
              <a:t>Votre nom</a:t>
            </a:r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AA1A-1C73-4D56-AB30-AA08DCAE1FF1}" type="datetime1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BE192-7363-409E-B284-AF3F61C49926}" type="datetime1">
              <a:rPr lang="en-US" smtClean="0"/>
              <a:t>4/26/2011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exte au-dessus d'un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3142-F952-49B7-BE74-6F9C279ECBAC}" type="datetime1">
              <a:rPr lang="en-US" smtClean="0"/>
              <a:t>4/26/2011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612648" y="4000504"/>
            <a:ext cx="8153400" cy="2095496"/>
          </a:xfrm>
        </p:spPr>
        <p:txBody>
          <a:bodyPr/>
          <a:lstStyle/>
          <a:p>
            <a:pPr lvl="0" eaLnBrk="1" latinLnBrk="0" hangingPunct="1"/>
            <a:r>
              <a:rPr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618565" y="1643063"/>
            <a:ext cx="8168248" cy="21431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135-3F55-4195-BA7E-903884CABEB6}" type="datetime1">
              <a:rPr lang="en-US" smtClean="0"/>
              <a:t>4/26/2011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8CB6-4AAA-4397-AA7D-5F393DC5EC58}" type="datetime1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4A1B9-78A9-462C-8E8F-56E6D72E2D59}" type="datetime1">
              <a:rPr lang="en-US" smtClean="0"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6450-E189-4E99-8953-8A9D8B6BE5F7}" type="datetime1">
              <a:rPr lang="en-US" smtClean="0"/>
              <a:t>4/26/2011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CC661-E2F3-4A33-95B1-7E8A8FFFB7C8}" type="datetime1">
              <a:rPr lang="en-US" smtClean="0"/>
              <a:t>4/26/2011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E4103-1860-4844-AC5D-BD4302538504}" type="datetime1">
              <a:rPr lang="en-US" smtClean="0"/>
              <a:t>4/26/2011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F28A0-9075-48C2-A3DC-BA75CE85E7C7}" type="datetime1">
              <a:rPr lang="en-US" smtClean="0"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917F-04E0-4402-A9E6-9F23F94C6FFC}" type="datetime1">
              <a:rPr lang="en-US" smtClean="0"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 sz="2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01E14D1-E813-46A8-88D2-45456254D5F2}" type="datetime1">
              <a:rPr lang="en-US" smtClean="0"/>
              <a:t>4/26/2011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algn="r" eaLnBrk="1" latinLnBrk="0" hangingPunct="1"/>
            <a:r>
              <a:rPr kumimoji="0" lang="en-US" sz="1400" smtClean="0">
                <a:solidFill>
                  <a:schemeClr val="tx2"/>
                </a:solidFill>
              </a:rPr>
              <a:t>Votre nom</a:t>
            </a:r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PPT%20G-19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30981" y="2286000"/>
            <a:ext cx="8605837" cy="1143000"/>
          </a:xfrm>
          <a:prstGeom prst="rect">
            <a:avLst/>
          </a:prstGeom>
          <a:noFill/>
          <a:ln/>
        </p:spPr>
        <p:txBody>
          <a:bodyPr vert="horz" lIns="92075" tIns="46038" rIns="92075" bIns="46038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0" i="0" u="none" strike="noStrike" kern="1200" cap="all" spc="0" normalizeH="0" baseline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Groupe Fisher</a:t>
            </a:r>
            <a:endParaRPr kumimoji="0" lang="fr-CA" sz="7200" b="0" i="0" u="none" strike="noStrike" kern="1200" cap="all" spc="0" normalizeH="0" baseline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3886200"/>
            <a:ext cx="9067800" cy="1752600"/>
          </a:xfrm>
          <a:prstGeom prst="rect">
            <a:avLst/>
          </a:prstGeom>
          <a:noFill/>
          <a:ln/>
        </p:spPr>
        <p:txBody>
          <a:bodyPr vert="horz" lIns="92075" tIns="46038" rIns="92075" bIns="46038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Proposition de rachat de</a:t>
            </a:r>
          </a:p>
          <a:p>
            <a:pPr marL="342900" lvl="0" indent="-34290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fr-CA" sz="4800" dirty="0" smtClean="0">
                <a:solidFill>
                  <a:schemeClr val="hlink"/>
                </a:solidFill>
                <a:latin typeface="+mj-lt"/>
              </a:rPr>
              <a:t>Services financiers Ramsès</a:t>
            </a:r>
            <a:r>
              <a:rPr lang="fr-CA" sz="4800" dirty="0" smtClean="0">
                <a:solidFill>
                  <a:schemeClr val="hlink"/>
                </a:solidFill>
              </a:rPr>
              <a:t> </a:t>
            </a:r>
            <a:r>
              <a:rPr lang="fr-CA" sz="4800" dirty="0" smtClean="0">
                <a:solidFill>
                  <a:srgbClr val="F7B615"/>
                </a:solidFill>
              </a:rPr>
              <a:t> </a:t>
            </a:r>
            <a:endParaRPr kumimoji="0" lang="fr-CA" sz="4800" b="0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31013" y="4441221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dirty="0" smtClean="0">
                <a:solidFill>
                  <a:srgbClr val="F7B615"/>
                </a:solidFill>
              </a:rPr>
              <a:t> 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 eaLnBrk="1" latinLnBrk="0" hangingPunct="1"/>
            <a:r>
              <a:rPr kumimoji="0" lang="en-US" smtClean="0">
                <a:solidFill>
                  <a:schemeClr val="tx2"/>
                </a:solidFill>
              </a:rPr>
              <a:t>Votre nom</a:t>
            </a:r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Description de la société </a:t>
            </a:r>
            <a:endParaRPr lang="fr-CA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>
                <a:hlinkClick r:id="rId3" action="ppaction://hlinkpres?slideindex=1&amp;slidetitle="/>
              </a:rPr>
              <a:t>Ramsès</a:t>
            </a:r>
            <a:endParaRPr lang="fr-CA" dirty="0" smtClean="0"/>
          </a:p>
          <a:p>
            <a:pPr lvl="1"/>
            <a:r>
              <a:rPr lang="fr-CA" dirty="0" smtClean="0"/>
              <a:t>Cote de crédit AAA</a:t>
            </a:r>
          </a:p>
          <a:p>
            <a:pPr lvl="1"/>
            <a:r>
              <a:rPr lang="fr-CA" dirty="0" smtClean="0"/>
              <a:t>10 % de croissance au cours des 5 dernières années</a:t>
            </a:r>
          </a:p>
          <a:p>
            <a:pPr lvl="1"/>
            <a:r>
              <a:rPr lang="fr-CA" dirty="0" smtClean="0"/>
              <a:t>110 employés</a:t>
            </a:r>
          </a:p>
          <a:p>
            <a:pPr lvl="1"/>
            <a:r>
              <a:rPr lang="fr-CA" dirty="0" smtClean="0"/>
              <a:t>10 ans de présence sur le marché</a:t>
            </a:r>
          </a:p>
          <a:p>
            <a:pPr lvl="1"/>
            <a:r>
              <a:rPr lang="fr-CA" dirty="0" smtClean="0"/>
              <a:t>4 bureaux</a:t>
            </a:r>
          </a:p>
          <a:p>
            <a:pPr lvl="1"/>
            <a:endParaRPr lang="en-US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Ce que nous obtiendrons</a:t>
            </a:r>
            <a:endParaRPr lang="fr-CA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79434774"/>
              </p:ext>
            </p:extLst>
          </p:nvPr>
        </p:nvGraphicFramePr>
        <p:xfrm>
          <a:off x="457200" y="3429000"/>
          <a:ext cx="8229996" cy="1381760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2057499"/>
                <a:gridCol w="2057499"/>
                <a:gridCol w="2057499"/>
                <a:gridCol w="2057499"/>
              </a:tblGrid>
              <a:tr h="370840">
                <a:tc>
                  <a:txBody>
                    <a:bodyPr/>
                    <a:lstStyle/>
                    <a:p>
                      <a:endParaRPr lang="fr-CA" noProof="0" dirty="0"/>
                    </a:p>
                  </a:txBody>
                  <a:tcPr marL="114306" marR="114306"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Profits 2012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Profits 2013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Profits estimés sans le rachat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smtClean="0"/>
                        <a:t>Fisher</a:t>
                      </a:r>
                      <a:endParaRPr lang="fr-CA" noProof="0"/>
                    </a:p>
                  </a:txBody>
                  <a:tcPr marL="114306" marR="114306"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29 millions $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26 millions $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16 millions $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Ramsès</a:t>
                      </a:r>
                      <a:endParaRPr lang="fr-CA" noProof="0" dirty="0"/>
                    </a:p>
                  </a:txBody>
                  <a:tcPr marL="114306" marR="114306"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10  Millions $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  4 millions $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1,5 millions $</a:t>
                      </a:r>
                      <a:endParaRPr lang="fr-CA" noProof="0" dirty="0"/>
                    </a:p>
                  </a:txBody>
                  <a:tcPr marL="114306" marR="114306">
                    <a:lnL w="190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Espace réservé du texte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r-CA" sz="2600" dirty="0" smtClean="0"/>
              <a:t>La marge de profit de Fisher doublera</a:t>
            </a:r>
          </a:p>
          <a:p>
            <a:r>
              <a:rPr lang="fr-CA" sz="2600" dirty="0" smtClean="0"/>
              <a:t>Fisher pourra croître de 15 % en 2 ans</a:t>
            </a:r>
          </a:p>
          <a:p>
            <a:r>
              <a:rPr lang="fr-CA" sz="2600" dirty="0" smtClean="0"/>
              <a:t>Ramsès fournira 25 millions en actifs</a:t>
            </a:r>
          </a:p>
        </p:txBody>
      </p:sp>
      <p:pic>
        <p:nvPicPr>
          <p:cNvPr id="1026" name="Picture 2" descr="C:\Users\Michèle\AppData\Local\Microsoft\Windows\Temporary Internet Files\Content.IE5\2TGW6OSW\MM90023476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7" y="5219278"/>
            <a:ext cx="111442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qui se produira</a:t>
            </a:r>
            <a:endParaRPr lang="fr-C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164264"/>
              </p:ext>
            </p:extLst>
          </p:nvPr>
        </p:nvGraphicFramePr>
        <p:xfrm>
          <a:off x="754063" y="1772816"/>
          <a:ext cx="7635875" cy="3832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2964578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Résultats potentiels </a:t>
            </a:r>
            <a:endParaRPr lang="fr-CA" dirty="0"/>
          </a:p>
        </p:txBody>
      </p:sp>
      <p:graphicFrame>
        <p:nvGraphicFramePr>
          <p:cNvPr id="2" name="Espace réservé du conten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741998"/>
              </p:ext>
            </p:extLst>
          </p:nvPr>
        </p:nvGraphicFramePr>
        <p:xfrm>
          <a:off x="683568" y="2392363"/>
          <a:ext cx="7776864" cy="2763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écutif">
  <a:themeElements>
    <a:clrScheme name="Exécutif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écutif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écu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</TotalTime>
  <Words>168</Words>
  <Application>Microsoft Office PowerPoint</Application>
  <PresentationFormat>Affichage à l'écran (4:3)</PresentationFormat>
  <Paragraphs>39</Paragraphs>
  <Slides>5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Exécutif</vt:lpstr>
      <vt:lpstr>Présentation PowerPoint</vt:lpstr>
      <vt:lpstr>Description de la société </vt:lpstr>
      <vt:lpstr>Ce que nous obtiendrons</vt:lpstr>
      <vt:lpstr>Ce qui se produira</vt:lpstr>
      <vt:lpstr>Résultats potentiels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Laurent</dc:creator>
  <cp:lastModifiedBy>Michèle Simond</cp:lastModifiedBy>
  <cp:revision>14</cp:revision>
  <dcterms:created xsi:type="dcterms:W3CDTF">2007-04-09T17:30:54Z</dcterms:created>
  <dcterms:modified xsi:type="dcterms:W3CDTF">2011-04-26T14:52:02Z</dcterms:modified>
</cp:coreProperties>
</file>